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63" r:id="rId3"/>
    <p:sldId id="260" r:id="rId4"/>
    <p:sldId id="259" r:id="rId5"/>
    <p:sldId id="265" r:id="rId6"/>
    <p:sldId id="258" r:id="rId7"/>
    <p:sldId id="257" r:id="rId8"/>
    <p:sldId id="262" r:id="rId9"/>
    <p:sldId id="270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5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357" autoAdjust="0"/>
  </p:normalViewPr>
  <p:slideViewPr>
    <p:cSldViewPr snapToGrid="0">
      <p:cViewPr varScale="1">
        <p:scale>
          <a:sx n="79" d="100"/>
          <a:sy n="79" d="100"/>
        </p:scale>
        <p:origin x="96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5093C-762B-4CD3-A60C-36D576A2DC43}" type="datetimeFigureOut">
              <a:rPr lang="en-US" smtClean="0"/>
              <a:t>4/20/2016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84795-3F99-43FC-8260-41DBEC9FB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02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9CE99F48-B01F-45F2-9775-08468328C5C0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>
                <a:latin typeface="Arial" panose="020B0604020202020204" pitchFamily="34" charset="0"/>
              </a:rPr>
              <a:t>Financial market example: Release News application, then Buy/sell Funds, buy sell stocks, options, etc.</a:t>
            </a:r>
          </a:p>
        </p:txBody>
      </p:sp>
    </p:spTree>
    <p:extLst>
      <p:ext uri="{BB962C8B-B14F-4D97-AF65-F5344CB8AC3E}">
        <p14:creationId xmlns:p14="http://schemas.microsoft.com/office/powerpoint/2010/main" val="425040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95413"/>
            <a:ext cx="10449747" cy="1038754"/>
          </a:xfrm>
        </p:spPr>
        <p:txBody>
          <a:bodyPr/>
          <a:lstStyle>
            <a:lvl1pPr>
              <a:defRPr>
                <a:solidFill>
                  <a:srgbClr val="03316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399" y="2434168"/>
            <a:ext cx="10449748" cy="896055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955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201335"/>
            <a:ext cx="10363200" cy="1072445"/>
          </a:xfrm>
        </p:spPr>
        <p:txBody>
          <a:bodyPr anchor="t">
            <a:normAutofit/>
          </a:bodyPr>
          <a:lstStyle>
            <a:lvl1pPr algn="l">
              <a:defRPr sz="3000" b="1" cap="all">
                <a:solidFill>
                  <a:srgbClr val="03316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439334"/>
            <a:ext cx="10363200" cy="7620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497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77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6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817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717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635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294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75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06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2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000" b="1" kern="1200">
          <a:solidFill>
            <a:srgbClr val="F9C51A"/>
          </a:solidFill>
          <a:latin typeface="Arial"/>
          <a:ea typeface="+mj-ea"/>
          <a:cs typeface="Arial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2400" kern="1200" baseline="0">
          <a:solidFill>
            <a:schemeClr val="bg1"/>
          </a:solidFill>
          <a:latin typeface="Arial"/>
          <a:ea typeface="+mn-ea"/>
          <a:cs typeface="+mn-cs"/>
        </a:defRPr>
      </a:lvl1pPr>
      <a:lvl2pPr marL="9144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2000" kern="1200" baseline="0">
          <a:solidFill>
            <a:schemeClr val="bg1"/>
          </a:solidFill>
          <a:latin typeface="Arial"/>
          <a:ea typeface="+mn-ea"/>
          <a:cs typeface="+mn-cs"/>
        </a:defRPr>
      </a:lvl2pPr>
      <a:lvl3pPr marL="12573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2000" kern="1200" baseline="0">
          <a:solidFill>
            <a:schemeClr val="bg1"/>
          </a:solidFill>
          <a:latin typeface="Arial"/>
          <a:ea typeface="+mn-ea"/>
          <a:cs typeface="+mn-cs"/>
        </a:defRPr>
      </a:lvl3pPr>
      <a:lvl4pPr marL="17145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1800" kern="1200" baseline="0">
          <a:solidFill>
            <a:schemeClr val="bg1"/>
          </a:solidFill>
          <a:latin typeface="Arial"/>
          <a:ea typeface="+mn-ea"/>
          <a:cs typeface="+mn-cs"/>
        </a:defRPr>
      </a:lvl4pPr>
      <a:lvl5pPr marL="21717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1800" kern="1200" baseline="0">
          <a:solidFill>
            <a:schemeClr val="bg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6354" y="1779876"/>
            <a:ext cx="10449747" cy="1038754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Per</a:t>
            </a:r>
            <a:r>
              <a:rPr lang="en-US" dirty="0" smtClean="0"/>
              <a:t>sonal </a:t>
            </a:r>
            <a:r>
              <a:rPr lang="en-US" u="sng" dirty="0" smtClean="0"/>
              <a:t>H</a:t>
            </a:r>
            <a:r>
              <a:rPr lang="en-US" dirty="0" smtClean="0"/>
              <a:t>ealth </a:t>
            </a:r>
            <a:r>
              <a:rPr lang="en-US" u="sng" dirty="0" smtClean="0"/>
              <a:t>M</a:t>
            </a:r>
            <a:r>
              <a:rPr lang="en-US" dirty="0" smtClean="0"/>
              <a:t>anagement </a:t>
            </a:r>
            <a:r>
              <a:rPr lang="en-US" u="sng" dirty="0" smtClean="0"/>
              <a:t>S</a:t>
            </a:r>
            <a:r>
              <a:rPr lang="en-US" dirty="0" smtClean="0"/>
              <a:t>ystem</a:t>
            </a:r>
            <a:br>
              <a:rPr lang="en-US" dirty="0" smtClean="0"/>
            </a:b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“</a:t>
            </a:r>
            <a:r>
              <a:rPr lang="en-US" sz="3200" b="0" dirty="0" err="1" smtClean="0"/>
              <a:t>PerHMS</a:t>
            </a:r>
            <a:r>
              <a:rPr lang="en-US" sz="3200" b="0" dirty="0" smtClean="0"/>
              <a:t>”</a:t>
            </a:r>
            <a:endParaRPr lang="en-US" sz="3200" b="0" dirty="0"/>
          </a:p>
        </p:txBody>
      </p:sp>
      <p:sp>
        <p:nvSpPr>
          <p:cNvPr id="4" name="TextBox 3"/>
          <p:cNvSpPr txBox="1"/>
          <p:nvPr/>
        </p:nvSpPr>
        <p:spPr>
          <a:xfrm>
            <a:off x="499872" y="3803904"/>
            <a:ext cx="3572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9C51A"/>
                </a:solidFill>
              </a:rPr>
              <a:t>Todd Rosenkrantz</a:t>
            </a:r>
          </a:p>
          <a:p>
            <a:r>
              <a:rPr lang="en-US" sz="2400" dirty="0" smtClean="0">
                <a:solidFill>
                  <a:srgbClr val="F9C51A"/>
                </a:solidFill>
              </a:rPr>
              <a:t>Khalid </a:t>
            </a:r>
            <a:r>
              <a:rPr lang="en-US" sz="2400" dirty="0" err="1" smtClean="0">
                <a:solidFill>
                  <a:srgbClr val="F9C51A"/>
                </a:solidFill>
              </a:rPr>
              <a:t>Alotaibi</a:t>
            </a:r>
            <a:endParaRPr lang="en-US" sz="2400" dirty="0" smtClean="0">
              <a:solidFill>
                <a:srgbClr val="F9C51A"/>
              </a:solidFill>
            </a:endParaRPr>
          </a:p>
          <a:p>
            <a:r>
              <a:rPr lang="en-US" sz="2400" dirty="0" smtClean="0">
                <a:solidFill>
                  <a:srgbClr val="F9C51A"/>
                </a:solidFill>
              </a:rPr>
              <a:t>Brett Birth</a:t>
            </a:r>
            <a:endParaRPr lang="en-US" sz="2400" dirty="0">
              <a:solidFill>
                <a:srgbClr val="F9C5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4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243" y="274638"/>
            <a:ext cx="10972800" cy="1143000"/>
          </a:xfrm>
        </p:spPr>
        <p:txBody>
          <a:bodyPr>
            <a:normAutofit/>
          </a:bodyPr>
          <a:lstStyle/>
          <a:p>
            <a:pPr rtl="0" eaLnBrk="1" latinLnBrk="0" hangingPunct="1"/>
            <a:r>
              <a:rPr lang="en-US" dirty="0" smtClean="0"/>
              <a:t>Current Situation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dirty="0" smtClean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26510" y="438365"/>
            <a:ext cx="4922883" cy="533194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25560" y="1417638"/>
            <a:ext cx="46790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Confusing</a:t>
            </a:r>
          </a:p>
          <a:p>
            <a:pPr lvl="1"/>
            <a:r>
              <a:rPr lang="en-US" dirty="0" smtClean="0"/>
              <a:t>Multiple sources</a:t>
            </a:r>
          </a:p>
          <a:p>
            <a:pPr lvl="1"/>
            <a:r>
              <a:rPr lang="en-US" dirty="0" smtClean="0"/>
              <a:t>Multiple Instructions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Complicated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/>
              <a:t>Medications</a:t>
            </a:r>
          </a:p>
          <a:p>
            <a:pPr lvl="1"/>
            <a:r>
              <a:rPr lang="en-US" dirty="0" smtClean="0"/>
              <a:t>Before/After/With Food?</a:t>
            </a:r>
          </a:p>
          <a:p>
            <a:pPr lvl="1"/>
            <a:r>
              <a:rPr lang="en-US" dirty="0" smtClean="0"/>
              <a:t>Different Doctors</a:t>
            </a:r>
          </a:p>
          <a:p>
            <a:pPr lvl="1"/>
            <a:r>
              <a:rPr lang="en-US" dirty="0" smtClean="0"/>
              <a:t>Different Pharmacies</a:t>
            </a:r>
          </a:p>
        </p:txBody>
      </p:sp>
    </p:spTree>
    <p:extLst>
      <p:ext uri="{BB962C8B-B14F-4D97-AF65-F5344CB8AC3E}">
        <p14:creationId xmlns:p14="http://schemas.microsoft.com/office/powerpoint/2010/main" val="347194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UMS (Universal Medication Schedule)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8589" y="1979331"/>
            <a:ext cx="4798801" cy="263088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600202"/>
            <a:ext cx="5581338" cy="301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4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2pPr>
            <a:lvl3pPr marL="12573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0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3pPr>
            <a:lvl4pPr marL="17145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4pPr>
            <a:lvl5pPr marL="21717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 baseline="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Develop an application that takes various information and creates a UMS</a:t>
            </a:r>
          </a:p>
          <a:p>
            <a:pPr lvl="1"/>
            <a:r>
              <a:rPr lang="en-US" dirty="0" smtClean="0"/>
              <a:t>Provide Reminders</a:t>
            </a:r>
          </a:p>
          <a:p>
            <a:pPr lvl="1"/>
            <a:r>
              <a:rPr lang="en-US" dirty="0" smtClean="0"/>
              <a:t>Keep Caregivers informed</a:t>
            </a:r>
          </a:p>
          <a:p>
            <a:pPr lvl="1"/>
            <a:r>
              <a:rPr lang="en-US" dirty="0" smtClean="0"/>
              <a:t>Unified location for medical data</a:t>
            </a:r>
          </a:p>
          <a:p>
            <a:pPr lvl="1"/>
            <a:r>
              <a:rPr lang="en-US" dirty="0" smtClean="0"/>
              <a:t>Track various vital signs</a:t>
            </a:r>
          </a:p>
        </p:txBody>
      </p:sp>
    </p:spTree>
    <p:extLst>
      <p:ext uri="{BB962C8B-B14F-4D97-AF65-F5344CB8AC3E}">
        <p14:creationId xmlns:p14="http://schemas.microsoft.com/office/powerpoint/2010/main" val="167067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kern="1200" dirty="0" smtClean="0">
                <a:solidFill>
                  <a:srgbClr val="F9C51A"/>
                </a:solidFill>
                <a:effectLst/>
                <a:latin typeface="Arial"/>
                <a:ea typeface="+mj-ea"/>
                <a:cs typeface="Arial"/>
              </a:rPr>
              <a:t>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the Problem</a:t>
            </a:r>
          </a:p>
          <a:p>
            <a:pPr lvl="1"/>
            <a:r>
              <a:rPr lang="en-US" dirty="0" smtClean="0"/>
              <a:t>What Exactly are we trying to achieve?</a:t>
            </a:r>
          </a:p>
          <a:p>
            <a:r>
              <a:rPr lang="en-US" dirty="0" smtClean="0"/>
              <a:t>Define the Target</a:t>
            </a:r>
          </a:p>
          <a:p>
            <a:pPr lvl="1"/>
            <a:r>
              <a:rPr lang="en-US" dirty="0" smtClean="0"/>
              <a:t>Who will use the Solution</a:t>
            </a:r>
          </a:p>
          <a:p>
            <a:r>
              <a:rPr lang="en-US" dirty="0" smtClean="0"/>
              <a:t>Define the Environment</a:t>
            </a:r>
          </a:p>
          <a:p>
            <a:pPr lvl="1"/>
            <a:r>
              <a:rPr lang="en-US" dirty="0" smtClean="0"/>
              <a:t>Understand what is required to use the solution</a:t>
            </a:r>
          </a:p>
          <a:p>
            <a:r>
              <a:rPr lang="en-US" dirty="0" smtClean="0"/>
              <a:t>Understand Constraints</a:t>
            </a:r>
          </a:p>
          <a:p>
            <a:pPr lvl="1"/>
            <a:r>
              <a:rPr lang="en-US" dirty="0" smtClean="0"/>
              <a:t>Domain Knowledge Limitations</a:t>
            </a:r>
          </a:p>
          <a:p>
            <a:pPr lvl="1"/>
            <a:r>
              <a:rPr lang="en-US" dirty="0" smtClean="0"/>
              <a:t>Experience Limitations</a:t>
            </a:r>
          </a:p>
          <a:p>
            <a:pPr lvl="1"/>
            <a:r>
              <a:rPr lang="en-US" dirty="0" smtClean="0"/>
              <a:t>Development Environment Limitations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04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608139" y="6343650"/>
            <a:ext cx="587375" cy="488950"/>
          </a:xfrm>
          <a:prstGeom prst="rect">
            <a:avLst/>
          </a:prstGeo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7435DAF7-C0C6-4B41-B68E-75C40FAAECB7}" type="slidenum"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pPr eaLnBrk="1" hangingPunct="1"/>
              <a:t>5</a:t>
            </a:fld>
            <a:endParaRPr lang="en-US" altLang="en-US" sz="2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Incremental development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0700" y="1514475"/>
            <a:ext cx="8001000" cy="4267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 hybrid model where the software specification, design, implementation, and testing is broken down into a series of increments which are developed and delivered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57616" y="3280720"/>
            <a:ext cx="6400800" cy="2371725"/>
            <a:chOff x="3276600" y="4343401"/>
            <a:chExt cx="6400800" cy="2371725"/>
          </a:xfrm>
        </p:grpSpPr>
        <p:sp>
          <p:nvSpPr>
            <p:cNvPr id="13331" name="Line 22"/>
            <p:cNvSpPr>
              <a:spLocks noChangeShapeType="1"/>
            </p:cNvSpPr>
            <p:nvPr/>
          </p:nvSpPr>
          <p:spPr bwMode="auto">
            <a:xfrm>
              <a:off x="3352800" y="52578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3332" name="Line 23"/>
            <p:cNvSpPr>
              <a:spLocks noChangeShapeType="1"/>
            </p:cNvSpPr>
            <p:nvPr/>
          </p:nvSpPr>
          <p:spPr bwMode="auto">
            <a:xfrm>
              <a:off x="3352800" y="59436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3333" name="Line 24"/>
            <p:cNvSpPr>
              <a:spLocks noChangeShapeType="1"/>
            </p:cNvSpPr>
            <p:nvPr/>
          </p:nvSpPr>
          <p:spPr bwMode="auto">
            <a:xfrm>
              <a:off x="3352800" y="66294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276600" y="4343401"/>
              <a:ext cx="6400800" cy="2371725"/>
              <a:chOff x="3276600" y="4343401"/>
              <a:chExt cx="6400800" cy="2371725"/>
            </a:xfrm>
          </p:grpSpPr>
          <p:sp>
            <p:nvSpPr>
              <p:cNvPr id="13317" name="Text Box 4"/>
              <p:cNvSpPr txBox="1">
                <a:spLocks noChangeArrowheads="1"/>
              </p:cNvSpPr>
              <p:nvPr/>
            </p:nvSpPr>
            <p:spPr bwMode="auto">
              <a:xfrm>
                <a:off x="3276600" y="4343401"/>
                <a:ext cx="64008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Requirement Specification = Sum (R1, R2, R3,…)</a:t>
                </a:r>
              </a:p>
            </p:txBody>
          </p:sp>
          <p:sp>
            <p:nvSpPr>
              <p:cNvPr id="13318" name="Text Box 5"/>
              <p:cNvSpPr txBox="1">
                <a:spLocks noChangeArrowheads="1"/>
              </p:cNvSpPr>
              <p:nvPr/>
            </p:nvSpPr>
            <p:spPr bwMode="auto">
              <a:xfrm>
                <a:off x="3657600" y="50292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R1</a:t>
                </a:r>
              </a:p>
            </p:txBody>
          </p:sp>
          <p:sp>
            <p:nvSpPr>
              <p:cNvPr id="13319" name="Text Box 6"/>
              <p:cNvSpPr txBox="1">
                <a:spLocks noChangeArrowheads="1"/>
              </p:cNvSpPr>
              <p:nvPr/>
            </p:nvSpPr>
            <p:spPr bwMode="auto">
              <a:xfrm>
                <a:off x="6705600" y="50292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Coding</a:t>
                </a:r>
              </a:p>
            </p:txBody>
          </p:sp>
          <p:sp>
            <p:nvSpPr>
              <p:cNvPr id="13320" name="Text Box 7"/>
              <p:cNvSpPr txBox="1">
                <a:spLocks noChangeArrowheads="1"/>
              </p:cNvSpPr>
              <p:nvPr/>
            </p:nvSpPr>
            <p:spPr bwMode="auto">
              <a:xfrm>
                <a:off x="5181600" y="50292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Design</a:t>
                </a:r>
              </a:p>
            </p:txBody>
          </p:sp>
          <p:sp>
            <p:nvSpPr>
              <p:cNvPr id="13321" name="Text Box 8"/>
              <p:cNvSpPr txBox="1">
                <a:spLocks noChangeArrowheads="1"/>
              </p:cNvSpPr>
              <p:nvPr/>
            </p:nvSpPr>
            <p:spPr bwMode="auto">
              <a:xfrm>
                <a:off x="8229600" y="50292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Testing</a:t>
                </a:r>
              </a:p>
            </p:txBody>
          </p:sp>
          <p:sp>
            <p:nvSpPr>
              <p:cNvPr id="13322" name="Text Box 9"/>
              <p:cNvSpPr txBox="1">
                <a:spLocks noChangeArrowheads="1"/>
              </p:cNvSpPr>
              <p:nvPr/>
            </p:nvSpPr>
            <p:spPr bwMode="auto">
              <a:xfrm>
                <a:off x="3657600" y="56388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R2</a:t>
                </a:r>
              </a:p>
            </p:txBody>
          </p:sp>
          <p:sp>
            <p:nvSpPr>
              <p:cNvPr id="13323" name="Text Box 10"/>
              <p:cNvSpPr txBox="1">
                <a:spLocks noChangeArrowheads="1"/>
              </p:cNvSpPr>
              <p:nvPr/>
            </p:nvSpPr>
            <p:spPr bwMode="auto">
              <a:xfrm>
                <a:off x="3657600" y="62484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R3</a:t>
                </a:r>
              </a:p>
            </p:txBody>
          </p:sp>
          <p:sp>
            <p:nvSpPr>
              <p:cNvPr id="13324" name="Text Box 11"/>
              <p:cNvSpPr txBox="1">
                <a:spLocks noChangeArrowheads="1"/>
              </p:cNvSpPr>
              <p:nvPr/>
            </p:nvSpPr>
            <p:spPr bwMode="auto">
              <a:xfrm>
                <a:off x="5181600" y="62484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Design</a:t>
                </a:r>
              </a:p>
            </p:txBody>
          </p:sp>
          <p:sp>
            <p:nvSpPr>
              <p:cNvPr id="13325" name="Text Box 12"/>
              <p:cNvSpPr txBox="1">
                <a:spLocks noChangeArrowheads="1"/>
              </p:cNvSpPr>
              <p:nvPr/>
            </p:nvSpPr>
            <p:spPr bwMode="auto">
              <a:xfrm>
                <a:off x="5181600" y="56388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Design</a:t>
                </a:r>
              </a:p>
            </p:txBody>
          </p:sp>
          <p:sp>
            <p:nvSpPr>
              <p:cNvPr id="13326" name="Text Box 13"/>
              <p:cNvSpPr txBox="1">
                <a:spLocks noChangeArrowheads="1"/>
              </p:cNvSpPr>
              <p:nvPr/>
            </p:nvSpPr>
            <p:spPr bwMode="auto">
              <a:xfrm>
                <a:off x="6705600" y="62484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Coding</a:t>
                </a:r>
              </a:p>
            </p:txBody>
          </p:sp>
          <p:sp>
            <p:nvSpPr>
              <p:cNvPr id="13327" name="Text Box 14"/>
              <p:cNvSpPr txBox="1">
                <a:spLocks noChangeArrowheads="1"/>
              </p:cNvSpPr>
              <p:nvPr/>
            </p:nvSpPr>
            <p:spPr bwMode="auto">
              <a:xfrm>
                <a:off x="6705600" y="56388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Coding</a:t>
                </a:r>
              </a:p>
            </p:txBody>
          </p:sp>
          <p:sp>
            <p:nvSpPr>
              <p:cNvPr id="13328" name="Text Box 15"/>
              <p:cNvSpPr txBox="1">
                <a:spLocks noChangeArrowheads="1"/>
              </p:cNvSpPr>
              <p:nvPr/>
            </p:nvSpPr>
            <p:spPr bwMode="auto">
              <a:xfrm>
                <a:off x="8229600" y="62484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Testing</a:t>
                </a:r>
              </a:p>
            </p:txBody>
          </p:sp>
          <p:sp>
            <p:nvSpPr>
              <p:cNvPr id="13329" name="Text Box 16"/>
              <p:cNvSpPr txBox="1">
                <a:spLocks noChangeArrowheads="1"/>
              </p:cNvSpPr>
              <p:nvPr/>
            </p:nvSpPr>
            <p:spPr bwMode="auto">
              <a:xfrm>
                <a:off x="8229600" y="5638801"/>
                <a:ext cx="1219200" cy="4667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dirty="0">
                    <a:solidFill>
                      <a:schemeClr val="bg1"/>
                    </a:solidFill>
                  </a:rPr>
                  <a:t>Testing</a:t>
                </a:r>
              </a:p>
            </p:txBody>
          </p:sp>
          <p:sp>
            <p:nvSpPr>
              <p:cNvPr id="13330" name="Line 21"/>
              <p:cNvSpPr>
                <a:spLocks noChangeShapeType="1"/>
              </p:cNvSpPr>
              <p:nvPr/>
            </p:nvSpPr>
            <p:spPr bwMode="auto">
              <a:xfrm>
                <a:off x="3352800" y="4800600"/>
                <a:ext cx="0" cy="18288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34" name="Line 25"/>
              <p:cNvSpPr>
                <a:spLocks noChangeShapeType="1"/>
              </p:cNvSpPr>
              <p:nvPr/>
            </p:nvSpPr>
            <p:spPr bwMode="auto">
              <a:xfrm>
                <a:off x="4876800" y="52578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35" name="Line 26"/>
              <p:cNvSpPr>
                <a:spLocks noChangeShapeType="1"/>
              </p:cNvSpPr>
              <p:nvPr/>
            </p:nvSpPr>
            <p:spPr bwMode="auto">
              <a:xfrm>
                <a:off x="4876800" y="58674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36" name="Line 27"/>
              <p:cNvSpPr>
                <a:spLocks noChangeShapeType="1"/>
              </p:cNvSpPr>
              <p:nvPr/>
            </p:nvSpPr>
            <p:spPr bwMode="auto">
              <a:xfrm>
                <a:off x="4876800" y="64770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37" name="Line 28"/>
              <p:cNvSpPr>
                <a:spLocks noChangeShapeType="1"/>
              </p:cNvSpPr>
              <p:nvPr/>
            </p:nvSpPr>
            <p:spPr bwMode="auto">
              <a:xfrm>
                <a:off x="6400800" y="52578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38" name="Line 29"/>
              <p:cNvSpPr>
                <a:spLocks noChangeShapeType="1"/>
              </p:cNvSpPr>
              <p:nvPr/>
            </p:nvSpPr>
            <p:spPr bwMode="auto">
              <a:xfrm>
                <a:off x="6400800" y="58674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39" name="Line 30"/>
              <p:cNvSpPr>
                <a:spLocks noChangeShapeType="1"/>
              </p:cNvSpPr>
              <p:nvPr/>
            </p:nvSpPr>
            <p:spPr bwMode="auto">
              <a:xfrm>
                <a:off x="6400800" y="64770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40" name="Line 31"/>
              <p:cNvSpPr>
                <a:spLocks noChangeShapeType="1"/>
              </p:cNvSpPr>
              <p:nvPr/>
            </p:nvSpPr>
            <p:spPr bwMode="auto">
              <a:xfrm>
                <a:off x="7924800" y="52578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41" name="Line 32"/>
              <p:cNvSpPr>
                <a:spLocks noChangeShapeType="1"/>
              </p:cNvSpPr>
              <p:nvPr/>
            </p:nvSpPr>
            <p:spPr bwMode="auto">
              <a:xfrm>
                <a:off x="7924800" y="64770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342" name="Line 33"/>
              <p:cNvSpPr>
                <a:spLocks noChangeShapeType="1"/>
              </p:cNvSpPr>
              <p:nvPr/>
            </p:nvSpPr>
            <p:spPr bwMode="auto">
              <a:xfrm>
                <a:off x="7924800" y="5867400"/>
                <a:ext cx="304800" cy="0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10009632" y="5185720"/>
            <a:ext cx="142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9C51A"/>
                </a:solidFill>
              </a:rPr>
              <a:t>Cont’d….</a:t>
            </a:r>
            <a:endParaRPr lang="en-US" dirty="0">
              <a:solidFill>
                <a:srgbClr val="F9C5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developed on PC</a:t>
            </a:r>
          </a:p>
          <a:p>
            <a:pPr lvl="1"/>
            <a:r>
              <a:rPr lang="en-US" dirty="0"/>
              <a:t>Using the Android SDK</a:t>
            </a:r>
          </a:p>
          <a:p>
            <a:pPr lvl="1"/>
            <a:r>
              <a:rPr lang="en-US" dirty="0"/>
              <a:t>Programmed mostly in Java</a:t>
            </a:r>
          </a:p>
          <a:p>
            <a:pPr lvl="1"/>
            <a:endParaRPr lang="en-US" dirty="0"/>
          </a:p>
          <a:p>
            <a:r>
              <a:rPr lang="en-US" dirty="0"/>
              <a:t>Made use of </a:t>
            </a:r>
            <a:r>
              <a:rPr lang="en-US" dirty="0" smtClean="0"/>
              <a:t>VisualStudio.com </a:t>
            </a:r>
            <a:r>
              <a:rPr lang="en-US" dirty="0" err="1" smtClean="0"/>
              <a:t>Git</a:t>
            </a:r>
            <a:r>
              <a:rPr lang="en-US" dirty="0" smtClean="0"/>
              <a:t> Repository</a:t>
            </a:r>
            <a:endParaRPr lang="en-US" dirty="0"/>
          </a:p>
          <a:p>
            <a:pPr lvl="1"/>
            <a:r>
              <a:rPr lang="en-US" dirty="0"/>
              <a:t>Online repository that allows us to share our code easily </a:t>
            </a:r>
          </a:p>
          <a:p>
            <a:pPr lvl="1"/>
            <a:r>
              <a:rPr lang="en-US" dirty="0"/>
              <a:t>Prevents us from accidently overwriting each other’s work</a:t>
            </a:r>
          </a:p>
        </p:txBody>
      </p:sp>
    </p:spTree>
    <p:extLst>
      <p:ext uri="{BB962C8B-B14F-4D97-AF65-F5344CB8AC3E}">
        <p14:creationId xmlns:p14="http://schemas.microsoft.com/office/powerpoint/2010/main" val="42604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Studio Developer Kit (SDK)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2367" y="1417638"/>
            <a:ext cx="6378767" cy="3408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358887"/>
            <a:ext cx="27962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-Development environment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-Includes many tools and libraries to aid in design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-Includes an emulator for testing.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81991" y="5185064"/>
            <a:ext cx="8884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Android Studio is the official </a:t>
            </a:r>
            <a:r>
              <a:rPr lang="en-US" dirty="0" smtClean="0">
                <a:solidFill>
                  <a:schemeClr val="bg1"/>
                </a:solidFill>
              </a:rPr>
              <a:t>IDE (integrated </a:t>
            </a:r>
            <a:r>
              <a:rPr lang="en-US" dirty="0">
                <a:solidFill>
                  <a:schemeClr val="bg1"/>
                </a:solidFill>
              </a:rPr>
              <a:t>development environment </a:t>
            </a:r>
            <a:r>
              <a:rPr lang="en-US" dirty="0" smtClean="0">
                <a:solidFill>
                  <a:schemeClr val="bg1"/>
                </a:solidFill>
              </a:rPr>
              <a:t>) </a:t>
            </a:r>
            <a:r>
              <a:rPr lang="en-US" dirty="0">
                <a:solidFill>
                  <a:schemeClr val="bg1"/>
                </a:solidFill>
              </a:rPr>
              <a:t>for </a:t>
            </a:r>
            <a:r>
              <a:rPr lang="en-US" dirty="0" smtClean="0">
                <a:solidFill>
                  <a:schemeClr val="bg1"/>
                </a:solidFill>
              </a:rPr>
              <a:t>Android development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9632" y="5185720"/>
            <a:ext cx="142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9C51A"/>
                </a:solidFill>
              </a:rPr>
              <a:t>Cont’d….</a:t>
            </a:r>
            <a:endParaRPr lang="en-US" dirty="0">
              <a:solidFill>
                <a:srgbClr val="F9C5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7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Demonstration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148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 user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lderly </a:t>
            </a:r>
          </a:p>
          <a:p>
            <a:pPr lvl="1"/>
            <a:r>
              <a:rPr lang="en-US" dirty="0" smtClean="0"/>
              <a:t>Family member/caregiver</a:t>
            </a:r>
          </a:p>
          <a:p>
            <a:r>
              <a:rPr lang="en-US" dirty="0" smtClean="0"/>
              <a:t>Target platform – Android</a:t>
            </a:r>
          </a:p>
          <a:p>
            <a:r>
              <a:rPr lang="en-US" dirty="0" smtClean="0"/>
              <a:t>Simplify Medication Schedules</a:t>
            </a:r>
          </a:p>
          <a:p>
            <a:r>
              <a:rPr lang="en-US" dirty="0" smtClean="0"/>
              <a:t>Unified Personal Medical Repository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198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739846"/>
      </p:ext>
    </p:extLst>
  </p:cSld>
  <p:clrMapOvr>
    <a:masterClrMapping/>
  </p:clrMapOvr>
</p:sld>
</file>

<file path=ppt/theme/theme1.xml><?xml version="1.0" encoding="utf-8"?>
<a:theme xmlns:a="http://schemas.openxmlformats.org/drawingml/2006/main" name="wesleyan_template_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wesleyan_template_2</Template>
  <TotalTime>1147</TotalTime>
  <Words>283</Words>
  <Application>Microsoft Office PowerPoint</Application>
  <PresentationFormat>Widescreen</PresentationFormat>
  <Paragraphs>78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wesleyan_template_2</vt:lpstr>
      <vt:lpstr>Personal Health Management System  “PerHMS”</vt:lpstr>
      <vt:lpstr>Current Situation  </vt:lpstr>
      <vt:lpstr>UMS (Universal Medication Schedule)</vt:lpstr>
      <vt:lpstr>Design Process</vt:lpstr>
      <vt:lpstr>Incremental development</vt:lpstr>
      <vt:lpstr>Development Environment</vt:lpstr>
      <vt:lpstr>Android Studio Developer Kit (SDK)</vt:lpstr>
      <vt:lpstr>Demonstration</vt:lpstr>
      <vt:lpstr>Summary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Brett Birth</dc:creator>
  <cp:lastModifiedBy>Todd Rosenkrantz</cp:lastModifiedBy>
  <cp:revision>18</cp:revision>
  <dcterms:created xsi:type="dcterms:W3CDTF">2016-04-17T04:40:17Z</dcterms:created>
  <dcterms:modified xsi:type="dcterms:W3CDTF">2016-04-20T19:45:00Z</dcterms:modified>
</cp:coreProperties>
</file>